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  <p:sldMasterId id="2147483659" r:id="rId2"/>
    <p:sldMasterId id="2147483664" r:id="rId3"/>
    <p:sldMasterId id="2147483675" r:id="rId4"/>
  </p:sldMasterIdLst>
  <p:notesMasterIdLst>
    <p:notesMasterId r:id="rId32"/>
  </p:notesMasterIdLst>
  <p:handoutMasterIdLst>
    <p:handoutMasterId r:id="rId33"/>
  </p:handoutMasterIdLst>
  <p:sldIdLst>
    <p:sldId id="256" r:id="rId5"/>
    <p:sldId id="257" r:id="rId6"/>
    <p:sldId id="261" r:id="rId7"/>
    <p:sldId id="262" r:id="rId8"/>
    <p:sldId id="258" r:id="rId9"/>
    <p:sldId id="259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2" r:id="rId19"/>
    <p:sldId id="273" r:id="rId20"/>
    <p:sldId id="274" r:id="rId21"/>
    <p:sldId id="275" r:id="rId22"/>
    <p:sldId id="276" r:id="rId23"/>
    <p:sldId id="277" r:id="rId24"/>
    <p:sldId id="260" r:id="rId25"/>
    <p:sldId id="278" r:id="rId26"/>
    <p:sldId id="279" r:id="rId27"/>
    <p:sldId id="280" r:id="rId28"/>
    <p:sldId id="281" r:id="rId29"/>
    <p:sldId id="282" r:id="rId30"/>
    <p:sldId id="283" r:id="rId3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6">
          <p15:clr>
            <a:srgbClr val="A4A3A4"/>
          </p15:clr>
        </p15:guide>
        <p15:guide id="2" pos="56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0058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6"/>
  </p:normalViewPr>
  <p:slideViewPr>
    <p:cSldViewPr snapToGrid="0" snapToObjects="1">
      <p:cViewPr varScale="1">
        <p:scale>
          <a:sx n="112" d="100"/>
          <a:sy n="112" d="100"/>
        </p:scale>
        <p:origin x="372" y="102"/>
      </p:cViewPr>
      <p:guideLst>
        <p:guide orient="horz" pos="676"/>
        <p:guide pos="56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350545-E260-4F41-A803-5BF85CFE96EA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D68D1-0A4A-364F-B3D1-97755523CC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469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CAFC9-2F5E-7849-9A3C-3E3602566C83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59D8E-2A04-7648-BB99-EC53D25710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73273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BF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5661618" cy="1234730"/>
          </a:xfrm>
        </p:spPr>
        <p:txBody>
          <a:bodyPr anchor="b">
            <a:normAutofit/>
          </a:bodyPr>
          <a:lstStyle>
            <a:lvl1pPr marL="0" indent="0">
              <a:buNone/>
              <a:defRPr sz="3600" b="1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Add the title of your presentation here</a:t>
            </a:r>
          </a:p>
        </p:txBody>
      </p:sp>
      <p:sp>
        <p:nvSpPr>
          <p:cNvPr id="11" name="Subtitle 1"/>
          <p:cNvSpPr txBox="1">
            <a:spLocks/>
          </p:cNvSpPr>
          <p:nvPr userDrawn="1"/>
        </p:nvSpPr>
        <p:spPr>
          <a:xfrm>
            <a:off x="3389891" y="4862023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FFFFFF"/>
                </a:solidFill>
                <a:latin typeface="Helvetica Neue"/>
                <a:cs typeface="Helvetica Neue"/>
              </a:rPr>
              <a:t>Powered by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58728" y="3729038"/>
            <a:ext cx="2938463" cy="385762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014" y="4791407"/>
            <a:ext cx="1381743" cy="33654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285241"/>
            <a:ext cx="3360420" cy="54864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500" b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1880662"/>
            <a:ext cx="3360420" cy="2748488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94860" y="1285241"/>
            <a:ext cx="3360420" cy="54864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15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marL="0" lvl="0" indent="0" algn="l" defTabSz="685800" rtl="0" eaLnBrk="1" latinLnBrk="0" hangingPunct="1">
              <a:lnSpc>
                <a:spcPct val="90000"/>
              </a:lnSpc>
              <a:spcBef>
                <a:spcPts val="1500"/>
              </a:spcBef>
              <a:buFontTx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1880662"/>
            <a:ext cx="3360420" cy="2748488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D7B-70B5-9D4F-A9E5-525C1090DAAC}" type="datetime4">
              <a:rPr lang="en-US" smtClean="0"/>
              <a:t>March 5,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5565"/>
      </p:ext>
    </p:extLst>
  </p:cSld>
  <p:clrMapOvr>
    <a:masterClrMapping/>
  </p:clrMapOvr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D7B-70B5-9D4F-A9E5-525C1090DAAC}" type="datetime4">
              <a:rPr lang="en-US" smtClean="0"/>
              <a:t>March 5,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5758"/>
      </p:ext>
    </p:extLst>
  </p:cSld>
  <p:clrMapOvr>
    <a:masterClrMapping/>
  </p:clrMapOvr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D7B-70B5-9D4F-A9E5-525C1090DAAC}" type="datetime4">
              <a:rPr lang="en-US" smtClean="0"/>
              <a:t>March 5,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617982"/>
      </p:ext>
    </p:extLst>
  </p:cSld>
  <p:clrMapOvr>
    <a:masterClrMapping/>
  </p:clrMapOvr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342900"/>
            <a:ext cx="2400300" cy="1200148"/>
          </a:xfrm>
        </p:spPr>
        <p:txBody>
          <a:bodyPr anchor="b">
            <a:normAutofit/>
          </a:bodyPr>
          <a:lstStyle>
            <a:lvl1pPr>
              <a:defRPr sz="24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514350"/>
            <a:ext cx="4559300" cy="4114800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1574801"/>
            <a:ext cx="2400300" cy="28575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600"/>
              </a:spcBef>
              <a:buNone/>
              <a:defRPr sz="9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D7B-70B5-9D4F-A9E5-525C1090DAAC}" type="datetime4">
              <a:rPr lang="en-US" smtClean="0"/>
              <a:t>March 5,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999900"/>
      </p:ext>
    </p:extLst>
  </p:cSld>
  <p:clrMapOvr>
    <a:masterClrMapping/>
  </p:clrMapOvr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29050"/>
            <a:ext cx="8469630" cy="131445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943350"/>
            <a:ext cx="7486650" cy="685800"/>
          </a:xfrm>
        </p:spPr>
        <p:txBody>
          <a:bodyPr anchor="b">
            <a:normAutofit/>
          </a:bodyPr>
          <a:lstStyle>
            <a:lvl1pPr>
              <a:defRPr sz="21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3846692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581442"/>
            <a:ext cx="7486650" cy="44775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75">
                <a:solidFill>
                  <a:schemeClr val="bg1">
                    <a:lumMod val="85000"/>
                  </a:schemeClr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D7B-70B5-9D4F-A9E5-525C1090DAAC}" type="datetime4">
              <a:rPr lang="en-US" smtClean="0"/>
              <a:t>March 5,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43853"/>
      </p:ext>
    </p:extLst>
  </p:cSld>
  <p:clrMapOvr>
    <a:masterClrMapping/>
  </p:clrMapOvr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D7B-70B5-9D4F-A9E5-525C1090DAAC}" type="datetime4">
              <a:rPr lang="en-US" smtClean="0"/>
              <a:t>March 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655866"/>
      </p:ext>
    </p:extLst>
  </p:cSld>
  <p:clrMapOvr>
    <a:masterClrMapping/>
  </p:clrMapOvr>
  <p:hf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285750"/>
            <a:ext cx="1857375" cy="442317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285750"/>
            <a:ext cx="5800725" cy="442317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D7B-70B5-9D4F-A9E5-525C1090DAAC}" type="datetime4">
              <a:rPr lang="en-US" smtClean="0"/>
              <a:t>March 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79477"/>
      </p:ext>
    </p:extLst>
  </p:cSld>
  <p:clrMapOvr>
    <a:masterClrMapping/>
  </p:clrMapOvr>
  <p:hf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solidFill>
          <a:srgbClr val="00BF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56494" y="2494609"/>
            <a:ext cx="5661618" cy="1234730"/>
          </a:xfrm>
        </p:spPr>
        <p:txBody>
          <a:bodyPr anchor="b">
            <a:normAutofit/>
          </a:bodyPr>
          <a:lstStyle>
            <a:lvl1pPr marL="0" indent="0">
              <a:buNone/>
              <a:defRPr sz="3600" b="1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Add the title of your presentation here</a:t>
            </a:r>
          </a:p>
        </p:txBody>
      </p:sp>
      <p:sp>
        <p:nvSpPr>
          <p:cNvPr id="11" name="Subtitle 1"/>
          <p:cNvSpPr txBox="1">
            <a:spLocks/>
          </p:cNvSpPr>
          <p:nvPr userDrawn="1"/>
        </p:nvSpPr>
        <p:spPr>
          <a:xfrm>
            <a:off x="3389891" y="4862023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FFFFFF"/>
                </a:solidFill>
                <a:latin typeface="Helvetica Neue"/>
                <a:cs typeface="Helvetica Neue"/>
              </a:rPr>
              <a:t>Powered by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258728" y="3729038"/>
            <a:ext cx="2938463" cy="385762"/>
          </a:xfrm>
        </p:spPr>
        <p:txBody>
          <a:bodyPr>
            <a:norm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014" y="4791407"/>
            <a:ext cx="1381743" cy="336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3810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Response 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93F9-7B30-274B-BFFF-492683631E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11403" y="3639393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204788" y="2334751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204788" y="3032255"/>
            <a:ext cx="3859212" cy="280987"/>
          </a:xfrm>
        </p:spPr>
        <p:txBody>
          <a:bodyPr/>
          <a:lstStyle>
            <a:lvl2pPr marL="4763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</a:lstStyle>
          <a:p>
            <a:pPr lvl="1"/>
            <a:r>
              <a:rPr lang="en-US" dirty="0"/>
              <a:t>Total Responses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211403" y="4047840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74723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4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15888" y="723900"/>
            <a:ext cx="3887787" cy="2619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51742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731729107"/>
              </p:ext>
            </p:extLst>
          </p:nvPr>
        </p:nvGraphicFramePr>
        <p:xfrm>
          <a:off x="204787" y="1052400"/>
          <a:ext cx="5953649" cy="2184875"/>
        </p:xfrm>
        <a:graphic>
          <a:graphicData uri="http://schemas.openxmlformats.org/drawingml/2006/table">
            <a:tbl>
              <a:tblPr firstRow="1" lastRow="1" bandRow="1">
                <a:tableStyleId>{1FECB4D8-DB02-4DC6-A0A2-4F2EBAE1DC90}</a:tableStyleId>
              </a:tblPr>
              <a:tblGrid>
                <a:gridCol w="48023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6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48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125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Answer Choices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bg1"/>
                          </a:solidFill>
                          <a:latin typeface="Arial"/>
                          <a:cs typeface="Arial"/>
                        </a:rPr>
                        <a:t>Responses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Less than one year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 to 3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3 to 5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25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5 to 7 years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15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More than seven</a:t>
                      </a:r>
                      <a:r>
                        <a:rPr lang="en-US" sz="1050" baseline="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 years</a:t>
                      </a:r>
                      <a:endParaRPr lang="en-US" sz="1050" dirty="0">
                        <a:solidFill>
                          <a:schemeClr val="tx1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40.00%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chemeClr val="tx1"/>
                          </a:solidFill>
                          <a:latin typeface="Arial"/>
                          <a:cs typeface="Arial"/>
                        </a:rPr>
                        <a:t>40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605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125">
                <a:tc>
                  <a:txBody>
                    <a:bodyPr/>
                    <a:lstStyle/>
                    <a:p>
                      <a:r>
                        <a:rPr lang="en-US" sz="10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Total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>
                        <a:solidFill>
                          <a:srgbClr val="FFFFFF"/>
                        </a:solidFill>
                        <a:latin typeface="Arial"/>
                        <a:cs typeface="Arial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100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666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15888" y="723900"/>
            <a:ext cx="4478337" cy="2619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644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ponse Summa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593F9-7B30-274B-BFFF-492683631E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11403" y="3639393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204788" y="2334751"/>
            <a:ext cx="8229600" cy="8572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204788" y="3032255"/>
            <a:ext cx="3859212" cy="280987"/>
          </a:xfrm>
        </p:spPr>
        <p:txBody>
          <a:bodyPr/>
          <a:lstStyle>
            <a:lvl2pPr marL="4763" indent="0">
              <a:buNone/>
              <a:defRPr sz="1600">
                <a:solidFill>
                  <a:schemeClr val="bg1">
                    <a:lumMod val="50000"/>
                  </a:schemeClr>
                </a:solidFill>
                <a:latin typeface="Arial"/>
                <a:cs typeface="Arial"/>
              </a:defRPr>
            </a:lvl2pPr>
          </a:lstStyle>
          <a:p>
            <a:pPr lvl="1"/>
            <a:r>
              <a:rPr lang="en-US" dirty="0"/>
              <a:t>Total Responses</a:t>
            </a:r>
          </a:p>
        </p:txBody>
      </p:sp>
      <p:sp>
        <p:nvSpPr>
          <p:cNvPr id="7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211403" y="4047840"/>
            <a:ext cx="4576388" cy="35083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96483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569214"/>
            <a:ext cx="7063740" cy="3031236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3600450"/>
            <a:ext cx="7063740" cy="1268730"/>
          </a:xfrm>
        </p:spPr>
        <p:txBody>
          <a:bodyPr>
            <a:normAutofit/>
          </a:bodyPr>
          <a:lstStyle>
            <a:lvl1pPr marL="0" indent="0" algn="l">
              <a:buNone/>
              <a:defRPr sz="1650" baseline="0">
                <a:solidFill>
                  <a:schemeClr val="tx1">
                    <a:lumMod val="75000"/>
                  </a:schemeClr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537D1D7B-70B5-9D4F-A9E5-525C1090DAAC}" type="datetime4">
              <a:rPr lang="en-US" smtClean="0"/>
              <a:t>March 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086782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D7B-70B5-9D4F-A9E5-525C1090DAAC}" type="datetime4">
              <a:rPr lang="en-US" smtClean="0"/>
              <a:t>March 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88422"/>
      </p:ext>
    </p:extLst>
  </p:cSld>
  <p:clrMapOvr>
    <a:masterClrMapping/>
  </p:clrMapOvr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569214"/>
            <a:ext cx="7063740" cy="3031236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5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3600450"/>
            <a:ext cx="7063740" cy="1268730"/>
          </a:xfrm>
        </p:spPr>
        <p:txBody>
          <a:bodyPr anchor="t">
            <a:normAutofit/>
          </a:bodyPr>
          <a:lstStyle>
            <a:lvl1pPr marL="0" indent="0">
              <a:buNone/>
              <a:defRPr sz="16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D7B-70B5-9D4F-A9E5-525C1090DAAC}" type="datetime4">
              <a:rPr lang="en-US" smtClean="0"/>
              <a:t>March 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31206132"/>
      </p:ext>
    </p:extLst>
  </p:cSld>
  <p:clrMapOvr>
    <a:masterClrMapping/>
  </p:clrMapOvr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371600"/>
            <a:ext cx="3360420" cy="3263503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371600"/>
            <a:ext cx="3360420" cy="3263503"/>
          </a:xfrm>
        </p:spPr>
        <p:txBody>
          <a:bodyPr/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1D7B-70B5-9D4F-A9E5-525C1090DAAC}" type="datetime4">
              <a:rPr lang="en-US" smtClean="0"/>
              <a:t>March 5,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34779"/>
      </p:ext>
    </p:extLst>
  </p:cSld>
  <p:clrMapOvr>
    <a:masterClrMapping/>
  </p:clrMapOvr>
  <p:hf hdr="0" ftr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788" y="1200151"/>
            <a:ext cx="848201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4788" y="4691162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fld id="{537D1D7B-70B5-9D4F-A9E5-525C1090DAAC}" type="datetime4">
              <a:rPr lang="en-US" smtClean="0"/>
              <a:t>March 5, 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4828084"/>
            <a:ext cx="3841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CCCCCC"/>
                </a:solidFill>
                <a:latin typeface="Arial"/>
                <a:cs typeface="Arial"/>
              </a:defRPr>
            </a:lvl1pPr>
          </a:lstStyle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16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1800" b="1" kern="1200" baseline="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b="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36" y="333381"/>
            <a:ext cx="8229600" cy="3912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36" y="736649"/>
            <a:ext cx="5332506" cy="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67076" y="4815076"/>
            <a:ext cx="62603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A88B48FB-E956-2048-9E74-C69E7CAA26C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04788" y="729178"/>
            <a:ext cx="8780462" cy="0"/>
          </a:xfrm>
          <a:prstGeom prst="line">
            <a:avLst/>
          </a:prstGeom>
          <a:ln w="635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ubtitle 1"/>
          <p:cNvSpPr txBox="1">
            <a:spLocks/>
          </p:cNvSpPr>
          <p:nvPr userDrawn="1"/>
        </p:nvSpPr>
        <p:spPr>
          <a:xfrm>
            <a:off x="-56474" y="4880795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26" y="4835992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875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2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0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498" y="2009589"/>
            <a:ext cx="8229600" cy="533140"/>
          </a:xfrm>
          <a:prstGeom prst="rect">
            <a:avLst/>
          </a:prstGeom>
        </p:spPr>
        <p:txBody>
          <a:bodyPr vert="horz" lIns="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29705" y="4819820"/>
            <a:ext cx="663015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2"/>
                </a:solidFill>
                <a:latin typeface="Arial"/>
                <a:cs typeface="Arial"/>
              </a:defRPr>
            </a:lvl1pPr>
          </a:lstStyle>
          <a:p>
            <a:fld id="{37B593F9-7B30-274B-BFFF-492683631E4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0" y="4815076"/>
            <a:ext cx="9144000" cy="0"/>
          </a:xfrm>
          <a:prstGeom prst="line">
            <a:avLst/>
          </a:prstGeom>
          <a:ln w="12700" cmpd="sng">
            <a:solidFill>
              <a:srgbClr val="CCCCCC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itle Placeholder 11"/>
          <p:cNvSpPr>
            <a:spLocks noGrp="1"/>
          </p:cNvSpPr>
          <p:nvPr>
            <p:ph type="title"/>
          </p:nvPr>
        </p:nvSpPr>
        <p:spPr>
          <a:xfrm>
            <a:off x="204788" y="807371"/>
            <a:ext cx="8229600" cy="857250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ubtitle 1"/>
          <p:cNvSpPr txBox="1">
            <a:spLocks/>
          </p:cNvSpPr>
          <p:nvPr userDrawn="1"/>
        </p:nvSpPr>
        <p:spPr>
          <a:xfrm>
            <a:off x="-56474" y="4886487"/>
            <a:ext cx="1050635" cy="16020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 dirty="0">
                <a:solidFill>
                  <a:srgbClr val="7C878E"/>
                </a:solidFill>
                <a:latin typeface="Helvetica Neue"/>
                <a:cs typeface="Helvetica Neue"/>
              </a:rPr>
              <a:t>Powered by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26" y="4841684"/>
            <a:ext cx="1213734" cy="295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196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 typeface="Arial"/>
        <a:buNone/>
        <a:defRPr sz="1600" b="1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69630" y="0"/>
            <a:ext cx="685800" cy="51435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274320"/>
            <a:ext cx="7269480" cy="99417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371600"/>
            <a:ext cx="6446520" cy="3263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8098157" y="748903"/>
            <a:ext cx="142874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537D1D7B-70B5-9D4F-A9E5-525C1090DAAC}" type="datetime4">
              <a:rPr lang="en-US" smtClean="0"/>
              <a:t>March 5,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469506" y="3034903"/>
            <a:ext cx="2686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69630" y="4629150"/>
            <a:ext cx="685800" cy="445294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27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7FE0505B-37A8-D24C-BEF3-C2D216B51C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931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 spc="-38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lnSpc>
          <a:spcPct val="95000"/>
        </a:lnSpc>
        <a:spcBef>
          <a:spcPts val="1050"/>
        </a:spcBef>
        <a:spcAft>
          <a:spcPts val="150"/>
        </a:spcAft>
        <a:buClr>
          <a:schemeClr val="accent1"/>
        </a:buClr>
        <a:buSzPct val="80000"/>
        <a:buFont typeface="Arial" pitchFamily="34" charset="0"/>
        <a:buChar char="•"/>
        <a:defRPr sz="1350" kern="1200" spc="8" baseline="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225"/>
        </a:spcBef>
        <a:spcAft>
          <a:spcPts val="225"/>
        </a:spcAft>
        <a:buClr>
          <a:schemeClr val="accent1"/>
        </a:buClr>
        <a:buFont typeface="Wingdings 2" pitchFamily="18" charset="2"/>
        <a:buChar char=""/>
        <a:defRPr sz="105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258728" y="2754150"/>
            <a:ext cx="8380610" cy="787356"/>
          </a:xfrm>
        </p:spPr>
        <p:txBody>
          <a:bodyPr/>
          <a:lstStyle/>
          <a:p>
            <a:r>
              <a:rPr dirty="0">
                <a:solidFill>
                  <a:srgbClr val="005800"/>
                </a:solidFill>
              </a:rPr>
              <a:t>Hastings Community Survey 2019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sz="1400" dirty="0">
                <a:solidFill>
                  <a:srgbClr val="005800"/>
                </a:solidFill>
              </a:rPr>
              <a:t>Tuesday, January 07, 2020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E31384-50DB-4166-961D-A17EC6D252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341" y="380009"/>
            <a:ext cx="3337212" cy="209879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Q4: How much do you think youth risk harming their physical or mental health if they: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199    Skipped: 3</a:t>
            </a:r>
          </a:p>
        </p:txBody>
      </p:sp>
      <p:pic>
        <p:nvPicPr>
          <p:cNvPr id="4" name="Picture 3" descr="table33411168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3247571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Q5: Please answer yes or no to following questions.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201    Skipped: 1</a:t>
            </a:r>
          </a:p>
        </p:txBody>
      </p:sp>
      <p:pic>
        <p:nvPicPr>
          <p:cNvPr id="4" name="Picture 3" descr="chart33427360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281214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Q5: Please answer yes or no to following questions.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201    Skipped: 1</a:t>
            </a:r>
          </a:p>
        </p:txBody>
      </p:sp>
      <p:pic>
        <p:nvPicPr>
          <p:cNvPr id="4" name="Picture 3" descr="table33427360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1932214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Q6: Why do you think some youth in our community choose to drink and/or use drugs? (Please check your top 3 choices.)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202    Skipped: 0</a:t>
            </a:r>
          </a:p>
        </p:txBody>
      </p:sp>
      <p:pic>
        <p:nvPicPr>
          <p:cNvPr id="4" name="Picture 3" descr="chart334257675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240392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Q6: Why do you think some youth in our community choose to drink and/or use drugs? (Please check your top 3 choices.)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202    Skipped: 0</a:t>
            </a:r>
          </a:p>
        </p:txBody>
      </p:sp>
      <p:pic>
        <p:nvPicPr>
          <p:cNvPr id="4" name="Picture 3" descr="table334257675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214085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Q7: Are you the adult parent/guardian of a child currently in grades 6 to 12?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202    Skipped: 0</a:t>
            </a:r>
          </a:p>
        </p:txBody>
      </p:sp>
      <p:pic>
        <p:nvPicPr>
          <p:cNvPr id="4" name="Picture 3" descr="chart334177046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226785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Q7: Are you the adult parent/guardian of a child currently in grades 6 to 12?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202    Skipped: 0</a:t>
            </a:r>
          </a:p>
        </p:txBody>
      </p:sp>
      <p:pic>
        <p:nvPicPr>
          <p:cNvPr id="4" name="Picture 3" descr="table334177046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1016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Q8: Under what circumstances would you allow your teen to drink alcohol (more then a sip or taste)? (please check all that apply)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106    Skipped: 0</a:t>
            </a:r>
          </a:p>
        </p:txBody>
      </p:sp>
      <p:pic>
        <p:nvPicPr>
          <p:cNvPr id="4" name="Picture 3" descr="chart388440173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7" y="1119499"/>
            <a:ext cx="6090601" cy="328735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4C86613-C276-43E2-BC95-320FAF25480E}"/>
              </a:ext>
            </a:extLst>
          </p:cNvPr>
          <p:cNvSpPr txBox="1"/>
          <p:nvPr/>
        </p:nvSpPr>
        <p:spPr>
          <a:xfrm>
            <a:off x="2344132" y="3324300"/>
            <a:ext cx="1149143" cy="14773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With family </a:t>
            </a:r>
          </a:p>
          <a:p>
            <a:pPr algn="ctr"/>
            <a:r>
              <a:rPr lang="en-US" sz="1000" dirty="0"/>
              <a:t>at home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663365-A83E-4D2C-9DB7-CCC2672163D8}"/>
              </a:ext>
            </a:extLst>
          </p:cNvPr>
          <p:cNvSpPr txBox="1"/>
          <p:nvPr/>
        </p:nvSpPr>
        <p:spPr>
          <a:xfrm>
            <a:off x="3426865" y="3332791"/>
            <a:ext cx="803072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On special occasions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54D172-0167-42C3-B516-61F32D08A649}"/>
              </a:ext>
            </a:extLst>
          </p:cNvPr>
          <p:cNvSpPr txBox="1"/>
          <p:nvPr/>
        </p:nvSpPr>
        <p:spPr>
          <a:xfrm>
            <a:off x="4229936" y="3332791"/>
            <a:ext cx="803303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With friends outside of the home</a:t>
            </a:r>
          </a:p>
          <a:p>
            <a:endParaRPr lang="en-US" sz="1000" dirty="0"/>
          </a:p>
          <a:p>
            <a:endParaRPr lang="en-US" sz="1000" dirty="0"/>
          </a:p>
          <a:p>
            <a:endParaRPr 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907A77-ED6F-4D7C-888B-2F9F9DAF3D8A}"/>
              </a:ext>
            </a:extLst>
          </p:cNvPr>
          <p:cNvSpPr txBox="1"/>
          <p:nvPr/>
        </p:nvSpPr>
        <p:spPr>
          <a:xfrm>
            <a:off x="5033239" y="3324176"/>
            <a:ext cx="736661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Never</a:t>
            </a:r>
          </a:p>
          <a:p>
            <a:endParaRPr lang="en-US" sz="1000" dirty="0"/>
          </a:p>
          <a:p>
            <a:pPr algn="ctr"/>
            <a:endParaRPr lang="en-US" sz="1000" dirty="0"/>
          </a:p>
          <a:p>
            <a:endParaRPr lang="en-US" sz="1000" dirty="0"/>
          </a:p>
          <a:p>
            <a:pPr algn="ctr"/>
            <a:endParaRPr lang="en-US" sz="1000" dirty="0"/>
          </a:p>
          <a:p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7E84F78-C6AF-43B7-8BB0-F0C840BB777E}"/>
              </a:ext>
            </a:extLst>
          </p:cNvPr>
          <p:cNvSpPr txBox="1"/>
          <p:nvPr/>
        </p:nvSpPr>
        <p:spPr>
          <a:xfrm>
            <a:off x="5769900" y="3332791"/>
            <a:ext cx="932603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Other</a:t>
            </a:r>
          </a:p>
          <a:p>
            <a:pPr algn="ctr"/>
            <a:endParaRPr lang="en-US" sz="1000" dirty="0"/>
          </a:p>
          <a:p>
            <a:pPr algn="ctr"/>
            <a:endParaRPr lang="en-US" sz="1000" dirty="0"/>
          </a:p>
          <a:p>
            <a:pPr algn="ctr"/>
            <a:endParaRPr lang="en-US" sz="1000" dirty="0"/>
          </a:p>
          <a:p>
            <a:pPr algn="ctr"/>
            <a:endParaRPr lang="en-US" sz="1000" dirty="0"/>
          </a:p>
          <a:p>
            <a:pPr algn="ctr"/>
            <a:endParaRPr lang="en-US" sz="1000" dirty="0"/>
          </a:p>
          <a:p>
            <a:pPr algn="ctr"/>
            <a:endParaRPr lang="en-US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0D26E7-DC3D-4853-8284-6F223A59777A}"/>
              </a:ext>
            </a:extLst>
          </p:cNvPr>
          <p:cNvSpPr txBox="1"/>
          <p:nvPr/>
        </p:nvSpPr>
        <p:spPr>
          <a:xfrm>
            <a:off x="1983621" y="3524767"/>
            <a:ext cx="422785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Q8: Under what circumstances would you allow your teen to drink alcohol (more then a sip or taste)? (please check all that apply)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106    Skipped: 0</a:t>
            </a:r>
          </a:p>
        </p:txBody>
      </p:sp>
      <p:pic>
        <p:nvPicPr>
          <p:cNvPr id="4" name="Picture 3" descr="table388440173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506357" cy="1533071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Q9: Please answer yes or no to following questions.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105    Skipped: 1</a:t>
            </a:r>
          </a:p>
        </p:txBody>
      </p:sp>
      <p:pic>
        <p:nvPicPr>
          <p:cNvPr id="4" name="Picture 3" descr="chart334111678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308" y="1068224"/>
            <a:ext cx="6349408" cy="337848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3C7D02-7A6C-4F10-8229-A81C7703736E}"/>
              </a:ext>
            </a:extLst>
          </p:cNvPr>
          <p:cNvSpPr txBox="1"/>
          <p:nvPr/>
        </p:nvSpPr>
        <p:spPr>
          <a:xfrm>
            <a:off x="1529697" y="2215224"/>
            <a:ext cx="543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dirty="0"/>
              <a:t>Date</a:t>
            </a:r>
            <a:r>
              <a:rPr lang="en-US" dirty="0"/>
              <a:t>s Survey Conducted</a:t>
            </a:r>
            <a:r>
              <a:rPr dirty="0"/>
              <a:t>: </a:t>
            </a:r>
            <a:r>
              <a:rPr lang="en-US" dirty="0"/>
              <a:t>December 6 to 20, 2019</a:t>
            </a:r>
            <a:endParaRPr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11403" y="2383855"/>
            <a:ext cx="1037603" cy="697279"/>
          </a:xfrm>
        </p:spPr>
        <p:txBody>
          <a:bodyPr/>
          <a:lstStyle/>
          <a:p>
            <a:r>
              <a:rPr dirty="0"/>
              <a:t>202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1069492" y="2571750"/>
            <a:ext cx="3859212" cy="489505"/>
          </a:xfrm>
        </p:spPr>
        <p:txBody>
          <a:bodyPr>
            <a:noAutofit/>
          </a:bodyPr>
          <a:lstStyle/>
          <a:p>
            <a:r>
              <a:rPr sz="2400" dirty="0"/>
              <a:t>Total Responses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Q9: Please answer yes or no to following questions.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105    Skipped: 1</a:t>
            </a:r>
          </a:p>
        </p:txBody>
      </p:sp>
      <p:pic>
        <p:nvPicPr>
          <p:cNvPr id="4" name="Picture 3" descr="chart334111678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7" y="1041967"/>
            <a:ext cx="6222813" cy="34047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02D1A3A-A0A1-4846-A859-40993C08DF41}"/>
              </a:ext>
            </a:extLst>
          </p:cNvPr>
          <p:cNvSpPr txBox="1"/>
          <p:nvPr/>
        </p:nvSpPr>
        <p:spPr>
          <a:xfrm>
            <a:off x="1529697" y="2480144"/>
            <a:ext cx="543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513EC7F-A8DE-4BB9-9E1E-D9BFC45B5A67}"/>
              </a:ext>
            </a:extLst>
          </p:cNvPr>
          <p:cNvSpPr txBox="1"/>
          <p:nvPr/>
        </p:nvSpPr>
        <p:spPr>
          <a:xfrm>
            <a:off x="1674975" y="2215224"/>
            <a:ext cx="543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Q9: Please answer yes or no to following questions.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105    Skipped: 1</a:t>
            </a:r>
          </a:p>
        </p:txBody>
      </p:sp>
      <p:pic>
        <p:nvPicPr>
          <p:cNvPr id="4" name="Picture 3" descr="chart334111678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7" y="1004562"/>
            <a:ext cx="6291179" cy="344214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B86396F-A37C-4248-B6BA-89ABC479AED1}"/>
              </a:ext>
            </a:extLst>
          </p:cNvPr>
          <p:cNvSpPr txBox="1"/>
          <p:nvPr/>
        </p:nvSpPr>
        <p:spPr>
          <a:xfrm>
            <a:off x="1683522" y="2215224"/>
            <a:ext cx="543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B56AE24-5510-446B-A7B9-553A863BEF92}"/>
              </a:ext>
            </a:extLst>
          </p:cNvPr>
          <p:cNvSpPr txBox="1"/>
          <p:nvPr/>
        </p:nvSpPr>
        <p:spPr>
          <a:xfrm>
            <a:off x="2227177" y="1004562"/>
            <a:ext cx="6033331" cy="400110"/>
          </a:xfrm>
          <a:prstGeom prst="rect">
            <a:avLst/>
          </a:prstGeom>
          <a:solidFill>
            <a:srgbClr val="CCCCCC"/>
          </a:solidFill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 Rounded MT Bold" panose="020F0704030504030204" pitchFamily="34" charset="0"/>
              </a:rPr>
              <a:t>Would you be upset if other parents allowed your high school aged child to drink in their home</a:t>
            </a:r>
          </a:p>
          <a:p>
            <a:endParaRPr lang="en-US" sz="1000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Q9: Please answer yes or no to following questions.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105    Skipped: 1</a:t>
            </a:r>
          </a:p>
        </p:txBody>
      </p:sp>
      <p:pic>
        <p:nvPicPr>
          <p:cNvPr id="4" name="Picture 3" descr="chart334111678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115" y="1040094"/>
            <a:ext cx="6564645" cy="359176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926DF3F-34FE-4F09-9900-D3704752E21F}"/>
              </a:ext>
            </a:extLst>
          </p:cNvPr>
          <p:cNvSpPr txBox="1"/>
          <p:nvPr/>
        </p:nvSpPr>
        <p:spPr>
          <a:xfrm>
            <a:off x="1820254" y="2295478"/>
            <a:ext cx="48383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Q9: Please answer yes or no to following questions.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105    Skipped: 1</a:t>
            </a:r>
          </a:p>
        </p:txBody>
      </p:sp>
      <p:pic>
        <p:nvPicPr>
          <p:cNvPr id="4" name="Picture 3" descr="chart334111678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3483" y="1112923"/>
            <a:ext cx="6530462" cy="357306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6414266-F99A-4D37-A52C-1CDE876E0286}"/>
              </a:ext>
            </a:extLst>
          </p:cNvPr>
          <p:cNvSpPr txBox="1"/>
          <p:nvPr/>
        </p:nvSpPr>
        <p:spPr>
          <a:xfrm>
            <a:off x="1871528" y="2399890"/>
            <a:ext cx="543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D253E0-A750-4B1F-9143-ECD04E69C559}"/>
              </a:ext>
            </a:extLst>
          </p:cNvPr>
          <p:cNvSpPr txBox="1"/>
          <p:nvPr/>
        </p:nvSpPr>
        <p:spPr>
          <a:xfrm>
            <a:off x="2453337" y="1104134"/>
            <a:ext cx="6395530" cy="400110"/>
          </a:xfrm>
          <a:prstGeom prst="rect">
            <a:avLst/>
          </a:prstGeom>
          <a:solidFill>
            <a:srgbClr val="CCCCCC"/>
          </a:solidFill>
        </p:spPr>
        <p:txBody>
          <a:bodyPr wrap="square" rtlCol="0">
            <a:spAutoFit/>
          </a:bodyPr>
          <a:lstStyle/>
          <a:p>
            <a:r>
              <a:rPr lang="en-US" sz="1000" dirty="0">
                <a:latin typeface="Arial Rounded MT Bold" panose="020F0704030504030204" pitchFamily="34" charset="0"/>
              </a:rPr>
              <a:t>Have you talked to your teen about the dangers of underage drinking and drug use in the past year?</a:t>
            </a:r>
          </a:p>
          <a:p>
            <a:endParaRPr lang="en-US" sz="1000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Q9: Please answer yes or no to following questions.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105    Skipped: 1</a:t>
            </a:r>
          </a:p>
        </p:txBody>
      </p:sp>
      <p:pic>
        <p:nvPicPr>
          <p:cNvPr id="4" name="Picture 3" descr="chart334111678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662" y="997789"/>
            <a:ext cx="6598828" cy="361047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0FFD35D-9C43-4CE2-82A0-AB98AA115239}"/>
              </a:ext>
            </a:extLst>
          </p:cNvPr>
          <p:cNvSpPr txBox="1"/>
          <p:nvPr/>
        </p:nvSpPr>
        <p:spPr>
          <a:xfrm>
            <a:off x="1801524" y="2202418"/>
            <a:ext cx="54365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Q9: Please answer yes or no to following questions.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105    Skipped: 1</a:t>
            </a:r>
          </a:p>
        </p:txBody>
      </p:sp>
      <p:pic>
        <p:nvPicPr>
          <p:cNvPr id="4" name="Picture 3" descr="table334111678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6883" y="113205"/>
            <a:ext cx="4674709" cy="4800627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36" y="0"/>
            <a:ext cx="8229600" cy="724653"/>
          </a:xfrm>
        </p:spPr>
        <p:txBody>
          <a:bodyPr>
            <a:normAutofit fontScale="90000"/>
          </a:bodyPr>
          <a:lstStyle/>
          <a:p>
            <a:r>
              <a:rPr sz="1600" dirty="0"/>
              <a:t>Q10: As the adult parent/guardian of middle and/or high school aged children, which of the following  would you be interested in learning more about. (check all that apply)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96    Skipped: 10</a:t>
            </a:r>
          </a:p>
        </p:txBody>
      </p:sp>
      <p:pic>
        <p:nvPicPr>
          <p:cNvPr id="4" name="Picture 3" descr="chart342523564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969183"/>
            <a:ext cx="6274088" cy="374966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559ACD66-C280-46B8-ADBF-5CC40A81C36E}"/>
              </a:ext>
            </a:extLst>
          </p:cNvPr>
          <p:cNvSpPr txBox="1"/>
          <p:nvPr/>
        </p:nvSpPr>
        <p:spPr>
          <a:xfrm>
            <a:off x="4435267" y="3196127"/>
            <a:ext cx="54693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1400" dirty="0"/>
              <a:t>Q10: As the adult parent/guardian of middle and/or high school aged children, which of the following  would you be interested in learning more about. (check all that apply)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96    Skipped: 10</a:t>
            </a:r>
          </a:p>
        </p:txBody>
      </p:sp>
      <p:pic>
        <p:nvPicPr>
          <p:cNvPr id="4" name="Picture 3" descr="table342523564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6105071" cy="221342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Q1: Do you live or work in the village of Hastings-on-Hudson?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202    Skipped: 0</a:t>
            </a:r>
          </a:p>
        </p:txBody>
      </p:sp>
      <p:pic>
        <p:nvPicPr>
          <p:cNvPr id="4" name="Picture 3" descr="chart33562663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226785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Q1: Do you live or work in the village of Hastings-on-Hudson?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202    Skipped: 0</a:t>
            </a:r>
          </a:p>
        </p:txBody>
      </p:sp>
      <p:pic>
        <p:nvPicPr>
          <p:cNvPr id="4" name="Picture 3" descr="table335626632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1016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Q2: Please rank the top 3 substances that you believe are the most concerning youth substance use issues in Hastings.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197    Skipped: 5</a:t>
            </a:r>
          </a:p>
        </p:txBody>
      </p:sp>
      <p:pic>
        <p:nvPicPr>
          <p:cNvPr id="4" name="Picture 3" descr="chart334111673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7985" y="736649"/>
            <a:ext cx="5332507" cy="403977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Q2: Please rank the top 3 substances that you believe are the most concerning youth substance use issues in Hastings.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197    Skipped: 5</a:t>
            </a:r>
          </a:p>
        </p:txBody>
      </p:sp>
      <p:pic>
        <p:nvPicPr>
          <p:cNvPr id="4" name="Picture 3" descr="table334111673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3123" y="1107219"/>
            <a:ext cx="7162850" cy="331281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Q3: To what extent do you agree or disagree with the following statements about youth substance use in Hastings.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198    Skipped: 4</a:t>
            </a:r>
          </a:p>
        </p:txBody>
      </p:sp>
      <p:pic>
        <p:nvPicPr>
          <p:cNvPr id="4" name="Picture 3" descr="chart334111674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746" y="1083732"/>
            <a:ext cx="6146480" cy="336297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EB7E5A4-11EF-4E99-9333-750FB436FD33}"/>
              </a:ext>
            </a:extLst>
          </p:cNvPr>
          <p:cNvSpPr txBox="1"/>
          <p:nvPr/>
        </p:nvSpPr>
        <p:spPr>
          <a:xfrm>
            <a:off x="2097332" y="3194395"/>
            <a:ext cx="774558" cy="7155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50" dirty="0"/>
              <a:t>Underage drinking is accepted</a:t>
            </a:r>
          </a:p>
          <a:p>
            <a:r>
              <a:rPr lang="en-US" sz="9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CA68E49-2F20-4568-8C14-49E421BA2AA8}"/>
              </a:ext>
            </a:extLst>
          </p:cNvPr>
          <p:cNvSpPr txBox="1"/>
          <p:nvPr/>
        </p:nvSpPr>
        <p:spPr>
          <a:xfrm>
            <a:off x="2781390" y="3199488"/>
            <a:ext cx="774558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Youth </a:t>
            </a:r>
          </a:p>
          <a:p>
            <a:r>
              <a:rPr lang="en-US" sz="1000" dirty="0"/>
              <a:t>use of marijuana is accepted </a:t>
            </a:r>
          </a:p>
          <a:p>
            <a:endParaRPr lang="en-US" sz="1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122EEC7-A05E-4A70-871B-3C7CC9C84DFA}"/>
              </a:ext>
            </a:extLst>
          </p:cNvPr>
          <p:cNvSpPr txBox="1"/>
          <p:nvPr/>
        </p:nvSpPr>
        <p:spPr>
          <a:xfrm>
            <a:off x="3533162" y="3180664"/>
            <a:ext cx="820628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Parents allow underage drinking in their homes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2F1F89E-C6F0-49EF-A122-61837FD18F07}"/>
              </a:ext>
            </a:extLst>
          </p:cNvPr>
          <p:cNvSpPr txBox="1"/>
          <p:nvPr/>
        </p:nvSpPr>
        <p:spPr>
          <a:xfrm>
            <a:off x="4284934" y="3194395"/>
            <a:ext cx="820628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Parents allow  marijuana use in their homes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A90536-8B11-44F9-8BC5-BF319248DB7A}"/>
              </a:ext>
            </a:extLst>
          </p:cNvPr>
          <p:cNvSpPr txBox="1"/>
          <p:nvPr/>
        </p:nvSpPr>
        <p:spPr>
          <a:xfrm>
            <a:off x="4931433" y="3203322"/>
            <a:ext cx="895746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Police should enforce underage drinking regulations.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2F090F8-2FCB-4385-819A-7C565B3B0FA1}"/>
              </a:ext>
            </a:extLst>
          </p:cNvPr>
          <p:cNvSpPr txBox="1"/>
          <p:nvPr/>
        </p:nvSpPr>
        <p:spPr>
          <a:xfrm>
            <a:off x="5728580" y="3194395"/>
            <a:ext cx="820628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Police should enforce marijuana regulations.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A951C8-B6AA-4F19-BE30-5F1B935B183C}"/>
              </a:ext>
            </a:extLst>
          </p:cNvPr>
          <p:cNvSpPr txBox="1"/>
          <p:nvPr/>
        </p:nvSpPr>
        <p:spPr>
          <a:xfrm>
            <a:off x="6470654" y="3180664"/>
            <a:ext cx="1032208" cy="86177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000" dirty="0"/>
              <a:t>Youth are influenced by their parents drug &amp; alcohol beliefs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Q3: To what extent do you agree or disagree with the following statements about youth substance use in Hastings.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198    Skipped: 4</a:t>
            </a:r>
          </a:p>
        </p:txBody>
      </p:sp>
      <p:pic>
        <p:nvPicPr>
          <p:cNvPr id="4" name="Picture 3" descr="table334111674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1493" y="861221"/>
            <a:ext cx="3563490" cy="451040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Q4: How much do you think youth risk harming their physical or mental health if they: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Answered: 199    Skipped: 3</a:t>
            </a:r>
          </a:p>
        </p:txBody>
      </p:sp>
      <p:pic>
        <p:nvPicPr>
          <p:cNvPr id="4" name="Picture 3" descr="chart334111680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9658" y="1498491"/>
            <a:ext cx="5388428" cy="281214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M-template-20140529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ata slides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Response Summary">
  <a:themeElements>
    <a:clrScheme name="Custom 1">
      <a:dk1>
        <a:srgbClr val="333333"/>
      </a:dk1>
      <a:lt1>
        <a:sysClr val="window" lastClr="FFFFFF"/>
      </a:lt1>
      <a:dk2>
        <a:srgbClr val="666666"/>
      </a:dk2>
      <a:lt2>
        <a:srgbClr val="EEECE1"/>
      </a:lt2>
      <a:accent1>
        <a:srgbClr val="8BAB42"/>
      </a:accent1>
      <a:accent2>
        <a:srgbClr val="CCCCCC"/>
      </a:accent2>
      <a:accent3>
        <a:srgbClr val="60574C"/>
      </a:accent3>
      <a:accent4>
        <a:srgbClr val="31859C"/>
      </a:accent4>
      <a:accent5>
        <a:srgbClr val="A8BC33"/>
      </a:accent5>
      <a:accent6>
        <a:srgbClr val="FFFFFF"/>
      </a:accent6>
      <a:hlink>
        <a:srgbClr val="31859C"/>
      </a:hlink>
      <a:folHlink>
        <a:srgbClr val="31859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SM-template-20140529.potx</Template>
  <TotalTime>3278</TotalTime>
  <Words>700</Words>
  <Application>Microsoft Office PowerPoint</Application>
  <PresentationFormat>On-screen Show (16:9)</PresentationFormat>
  <Paragraphs>88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Arial</vt:lpstr>
      <vt:lpstr>Arial Rounded MT Bold</vt:lpstr>
      <vt:lpstr>Calibri</vt:lpstr>
      <vt:lpstr>Century Schoolbook</vt:lpstr>
      <vt:lpstr>Helvetica Neue</vt:lpstr>
      <vt:lpstr>Wingdings 2</vt:lpstr>
      <vt:lpstr>SM-template-20140529</vt:lpstr>
      <vt:lpstr>Data slides</vt:lpstr>
      <vt:lpstr>Response Summary</vt:lpstr>
      <vt:lpstr>View</vt:lpstr>
      <vt:lpstr>PowerPoint Presentation</vt:lpstr>
      <vt:lpstr>202</vt:lpstr>
      <vt:lpstr>Q1: Do you live or work in the village of Hastings-on-Hudson?</vt:lpstr>
      <vt:lpstr>Q1: Do you live or work in the village of Hastings-on-Hudson?</vt:lpstr>
      <vt:lpstr>Q2: Please rank the top 3 substances that you believe are the most concerning youth substance use issues in Hastings.</vt:lpstr>
      <vt:lpstr>Q2: Please rank the top 3 substances that you believe are the most concerning youth substance use issues in Hastings.</vt:lpstr>
      <vt:lpstr>Q3: To what extent do you agree or disagree with the following statements about youth substance use in Hastings.</vt:lpstr>
      <vt:lpstr>Q3: To what extent do you agree or disagree with the following statements about youth substance use in Hastings.</vt:lpstr>
      <vt:lpstr>Q4: How much do you think youth risk harming their physical or mental health if they:</vt:lpstr>
      <vt:lpstr>Q4: How much do you think youth risk harming their physical or mental health if they:</vt:lpstr>
      <vt:lpstr>Q5: Please answer yes or no to following questions.</vt:lpstr>
      <vt:lpstr>Q5: Please answer yes or no to following questions.</vt:lpstr>
      <vt:lpstr>Q6: Why do you think some youth in our community choose to drink and/or use drugs? (Please check your top 3 choices.)</vt:lpstr>
      <vt:lpstr>Q6: Why do you think some youth in our community choose to drink and/or use drugs? (Please check your top 3 choices.)</vt:lpstr>
      <vt:lpstr>Q7: Are you the adult parent/guardian of a child currently in grades 6 to 12?</vt:lpstr>
      <vt:lpstr>Q7: Are you the adult parent/guardian of a child currently in grades 6 to 12?</vt:lpstr>
      <vt:lpstr>Q8: Under what circumstances would you allow your teen to drink alcohol (more then a sip or taste)? (please check all that apply)</vt:lpstr>
      <vt:lpstr>Q8: Under what circumstances would you allow your teen to drink alcohol (more then a sip or taste)? (please check all that apply)</vt:lpstr>
      <vt:lpstr>Q9: Please answer yes or no to following questions.</vt:lpstr>
      <vt:lpstr>Q9: Please answer yes or no to following questions.</vt:lpstr>
      <vt:lpstr>Q9: Please answer yes or no to following questions.</vt:lpstr>
      <vt:lpstr>Q9: Please answer yes or no to following questions.</vt:lpstr>
      <vt:lpstr>Q9: Please answer yes or no to following questions.</vt:lpstr>
      <vt:lpstr>Q9: Please answer yes or no to following questions.</vt:lpstr>
      <vt:lpstr>Q9: Please answer yes or no to following questions.</vt:lpstr>
      <vt:lpstr>Q10: As the adult parent/guardian of middle and/or high school aged children, which of the following  would you be interested in learning more about. (check all that apply)</vt:lpstr>
      <vt:lpstr>Q10: As the adult parent/guardian of middle and/or high school aged children, which of the following  would you be interested in learning more about. (check all that apply)</vt:lpstr>
    </vt:vector>
  </TitlesOfParts>
  <Company>SurveyMonkey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Melissa Clarke</dc:creator>
  <cp:lastModifiedBy>phillip patskoskiy</cp:lastModifiedBy>
  <cp:revision>62</cp:revision>
  <cp:lastPrinted>2020-01-09T21:57:53Z</cp:lastPrinted>
  <dcterms:created xsi:type="dcterms:W3CDTF">2014-01-30T23:18:11Z</dcterms:created>
  <dcterms:modified xsi:type="dcterms:W3CDTF">2020-03-05T20:07:00Z</dcterms:modified>
</cp:coreProperties>
</file>